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71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400" spc="-1" strike="noStrike">
                <a:latin typeface="Times New Roman"/>
              </a:rPr>
              <a:t>&lt;date/time&gt;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AU" sz="1400" spc="-1" strike="noStrike">
                <a:latin typeface="Times New Roman"/>
              </a:rPr>
              <a:t>&lt;footer&gt;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079B7751-20F9-4ABA-8030-5ACD35943F1C}" type="slidenum">
              <a:rPr b="0" lang="en-AU" sz="1400" spc="-1" strike="noStrike">
                <a:latin typeface="Times New Roman"/>
              </a:rPr>
              <a:t>&lt;number&gt;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docs.google.com/spreadsheets/d/1YyVHvu8BxhOTGxskBc00aURRp-yN7BMEJRMXlPiwFqg/edit#gid=848482125" TargetMode="External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biodev.cea.fr/virfam/" TargetMode="External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www.nature.com/articles/s41579-019-0311-5" TargetMode="External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academic.oup.com/femsre/article/41/Supp_1/S129/4084359" TargetMode="External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docs.google.com/spreadsheets/d/11JCWMHg5AyezgDBcsNKWr_Y5E4d_7BcgHirP7JGi5sI/edit#gid=84236320" TargetMode="External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bitbucket.org/MAVERICLab/vcontact2/src/master/" TargetMode="External"/><Relationship Id="rId2" Type="http://schemas.openxmlformats.org/officeDocument/2006/relationships/hyperlink" Target="https://www.ncbi.nlm.nih.gov/pmc/articles/PMC5419219/" TargetMode="External"/><Relationship Id="rId3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github.com/Freevini/SAGE2_Phages" TargetMode="External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hyperlink" Target="https://crisprcas.i2bc.paris-saclay.fr/" TargetMode="External"/><Relationship Id="rId2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www.ncbi.nlm.nih.gov/pmc/articles/PMC5901762/" TargetMode="External"/><Relationship Id="rId2" Type="http://schemas.openxmlformats.org/officeDocument/2006/relationships/slideLayout" Target="../slideLayouts/slideLayout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Bacteriophages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Phage Detection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2592000" y="1800000"/>
            <a:ext cx="5235480" cy="2942280"/>
          </a:xfrm>
          <a:prstGeom prst="rect">
            <a:avLst/>
          </a:prstGeom>
          <a:ln>
            <a:noFill/>
          </a:ln>
        </p:spPr>
      </p:pic>
      <p:sp>
        <p:nvSpPr>
          <p:cNvPr id="75" name="TextShape 2"/>
          <p:cNvSpPr txBox="1"/>
          <p:nvPr/>
        </p:nvSpPr>
        <p:spPr>
          <a:xfrm>
            <a:off x="360000" y="1440000"/>
            <a:ext cx="352800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Large majority of phages genomes we know today are from metagenomes!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Gene genomes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Big diversity in genomic molekule </a:t>
            </a:r>
            <a:endParaRPr b="0" lang="en-AU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double-stranded DNA (dsDNA) </a:t>
            </a:r>
            <a:endParaRPr b="0" lang="en-AU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single-stranded DNA (ssDNA)</a:t>
            </a:r>
            <a:endParaRPr b="0" lang="en-AU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single-stranded RNA (ssRNA) </a:t>
            </a:r>
            <a:endParaRPr b="0" lang="en-AU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double-stranded RNA (dsRNA)</a:t>
            </a: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Big diversity in size (2,435 bp - &gt;540 kb (megaphages))</a:t>
            </a: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Little homology (“It also became clear that no single gene or protein exists in all phage genomes, making it difficult to build a tree based on a single, shared genomic feature”) </a:t>
            </a: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 </a:t>
            </a:r>
            <a:endParaRPr b="0" lang="en-AU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AU" sz="2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Gene annotation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What is gene annotation?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How do we annotate genes 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Start codon /Stop codon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TATA box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Motives </a:t>
            </a: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In phages it can all be different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What do phages need to live?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Scan through the PHASTER</a:t>
            </a: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Addtionally I did Prophage annotation with an another (commandline-tool) Virsorter</a:t>
            </a:r>
            <a:endParaRPr b="0" lang="en-AU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Annotated 7 Prophages </a:t>
            </a:r>
            <a:r>
              <a:rPr b="0" lang="en-AU" sz="2000" spc="-1" strike="noStrike">
                <a:latin typeface="Arial"/>
                <a:hlinkClick r:id="rId1"/>
              </a:rPr>
              <a:t>https://docs.google.com/spreadsheets/d/1YyVHvu8BxhOTGxskBc00aURRp-yN7BMEJRMXlPiwFqg/edit#gid=848482125</a:t>
            </a:r>
            <a:r>
              <a:rPr b="0" lang="en-AU" sz="2000" spc="-1" strike="noStrike">
                <a:latin typeface="Arial"/>
              </a:rPr>
              <a:t> </a:t>
            </a:r>
            <a:endParaRPr b="0" lang="en-AU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I have created fna (genome file) and faa files (amino acid files) to annotate the genomes</a:t>
            </a:r>
            <a:endParaRPr b="0" lang="en-AU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AU" sz="2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What do phages need to live? 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Morphogenes (tail, capsid, Fiber, Coat) 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Replication (polymerase, tRNA, Protease, Lysis, Terminase)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Insertion (prophages specific, Attachment Site, attl, attr, integrase)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3200" spc="-1" strike="noStrike">
              <a:latin typeface="Arial"/>
            </a:endParaRPr>
          </a:p>
        </p:txBody>
      </p:sp>
      <p:sp>
        <p:nvSpPr>
          <p:cNvPr id="84" name="TextShape 3"/>
          <p:cNvSpPr txBox="1"/>
          <p:nvPr/>
        </p:nvSpPr>
        <p:spPr>
          <a:xfrm>
            <a:off x="720000" y="4464000"/>
            <a:ext cx="87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Search individually online and gather some information to share with the group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What do phages need to live? 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Morphogenes ( </a:t>
            </a:r>
            <a:r>
              <a:rPr b="0" lang="en-AU" sz="3200" spc="-1" strike="noStrike">
                <a:latin typeface="Arial"/>
                <a:hlinkClick r:id="rId1"/>
              </a:rPr>
              <a:t>http://biodev.cea.fr/virfam/</a:t>
            </a:r>
            <a:r>
              <a:rPr b="0" lang="en-AU" sz="3200" spc="-1" strike="noStrike">
                <a:latin typeface="Arial"/>
              </a:rPr>
              <a:t> 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Replication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Insertion (prophages specific)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3200" spc="-1" strike="noStrike"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791640" y="3672000"/>
            <a:ext cx="87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Search individually online and gather some information to share with the group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Course overview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Gene and phage annotation (31.3)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latin typeface="Arial"/>
              </a:rPr>
              <a:t>Phage classification (21.4)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CRISPR arrays, repeats and Cas-genes (27.4)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CRISPR-/Proto-spacer 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Conclusions 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Last time overview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Introduction to phages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Morphology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Life Cycle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Phage Assay</a:t>
            </a: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08080"/>
                </a:solidFill>
                <a:latin typeface="Arial"/>
              </a:rPr>
              <a:t>Group session (with Philipp)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What do phages need to live? Gene annotation 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a65d"/>
                </a:solidFill>
                <a:latin typeface="Arial"/>
                <a:ea typeface="AR PL SungtiL GB"/>
              </a:rPr>
              <a:t>First Subgroup work (</a:t>
            </a:r>
            <a:r>
              <a:rPr b="0" lang="en-AU" sz="3200" spc="-1" strike="noStrike">
                <a:solidFill>
                  <a:srgbClr val="00a65d"/>
                </a:solidFill>
                <a:latin typeface="Arial"/>
              </a:rPr>
              <a:t>gene annotation)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How do we detect active phage system?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a65d"/>
                </a:solidFill>
                <a:latin typeface="Arial"/>
              </a:rPr>
              <a:t>Second Subgroup work (coverage detection)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Discussion and preparation for next week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Today schedule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  <a:ea typeface="AR PL SungtiL GB"/>
              </a:rPr>
              <a:t>Introduction: </a:t>
            </a:r>
            <a:r>
              <a:rPr b="0" lang="en-AU" sz="3200" spc="-1" strike="noStrike">
                <a:latin typeface="Arial"/>
              </a:rPr>
              <a:t>Role of phages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21409a"/>
                </a:solidFill>
                <a:latin typeface="Arial"/>
              </a:rPr>
              <a:t>Recapitulating: Talking about the genome annotations and the coverage plots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21409a"/>
                </a:solidFill>
                <a:latin typeface="Arial"/>
              </a:rPr>
              <a:t>Outlook: Next steps for the report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08080"/>
                </a:solidFill>
                <a:latin typeface="Arial"/>
              </a:rPr>
              <a:t>Group session (with Philipp)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Introduction: phage taxonomy/classification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72bf44"/>
                </a:solidFill>
                <a:latin typeface="Arial"/>
                <a:ea typeface="AR PL SungtiL GB"/>
              </a:rPr>
              <a:t>Subgroup work: </a:t>
            </a:r>
            <a:r>
              <a:rPr b="0" lang="en-AU" sz="3200" spc="-1" strike="noStrike">
                <a:solidFill>
                  <a:srgbClr val="72bf44"/>
                </a:solidFill>
                <a:latin typeface="Arial"/>
              </a:rPr>
              <a:t>Gathering genomes for phylogeny 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21409a"/>
                </a:solidFill>
                <a:latin typeface="Arial"/>
              </a:rPr>
              <a:t>Scan phage network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Role </a:t>
            </a:r>
            <a:r>
              <a:rPr b="0" lang="en-AU" sz="4400" spc="-1" strike="noStrike">
                <a:latin typeface="Arial"/>
              </a:rPr>
              <a:t>and </a:t>
            </a:r>
            <a:r>
              <a:rPr b="0" lang="en-AU" sz="4400" spc="-1" strike="noStrike">
                <a:latin typeface="Arial"/>
              </a:rPr>
              <a:t>functi</a:t>
            </a:r>
            <a:r>
              <a:rPr b="0" lang="en-AU" sz="4400" spc="-1" strike="noStrike">
                <a:latin typeface="Arial"/>
              </a:rPr>
              <a:t>oning </a:t>
            </a:r>
            <a:r>
              <a:rPr b="0" lang="en-AU" sz="4400" spc="-1" strike="noStrike">
                <a:latin typeface="Arial"/>
              </a:rPr>
              <a:t>of </a:t>
            </a:r>
            <a:r>
              <a:rPr b="0" lang="en-AU" sz="4400" spc="-1" strike="noStrike">
                <a:latin typeface="Arial"/>
              </a:rPr>
              <a:t>phag</a:t>
            </a:r>
            <a:r>
              <a:rPr b="0" lang="en-AU" sz="4400" spc="-1" strike="noStrike">
                <a:latin typeface="Arial"/>
              </a:rPr>
              <a:t>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4309920" y="5904000"/>
            <a:ext cx="3164040" cy="260064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rcRect l="64950" t="0" r="0" b="0"/>
          <a:stretch/>
        </p:blipFill>
        <p:spPr>
          <a:xfrm>
            <a:off x="12375000" y="3895560"/>
            <a:ext cx="1665000" cy="340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Course overview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Gene and phage annotation (31.3)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Phage taxonomy (7.4)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CRISPR arrays, repeats and Cas-genes (14.4)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CRISPR-/Proto-spacer (21.4)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Conclusions (28.4)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Role and functioning of phages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Top predators 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Major regulators of bacterial diversity</a:t>
            </a: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2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4309920" y="5904000"/>
            <a:ext cx="3164040" cy="260064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rcRect l="16557" t="0" r="50332" b="0"/>
          <a:stretch/>
        </p:blipFill>
        <p:spPr>
          <a:xfrm>
            <a:off x="2592000" y="2592000"/>
            <a:ext cx="1180440" cy="27036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3"/>
          <a:srcRect l="64950" t="0" r="0" b="0"/>
          <a:stretch/>
        </p:blipFill>
        <p:spPr>
          <a:xfrm>
            <a:off x="6292440" y="2559600"/>
            <a:ext cx="1339560" cy="270360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4"/>
          <a:stretch/>
        </p:blipFill>
        <p:spPr>
          <a:xfrm>
            <a:off x="3863880" y="3192840"/>
            <a:ext cx="2379240" cy="1109520"/>
          </a:xfrm>
          <a:prstGeom prst="rect">
            <a:avLst/>
          </a:prstGeom>
          <a:ln>
            <a:noFill/>
          </a:ln>
        </p:spPr>
      </p:pic>
      <p:sp>
        <p:nvSpPr>
          <p:cNvPr id="104" name="TextShape 3"/>
          <p:cNvSpPr txBox="1"/>
          <p:nvPr/>
        </p:nvSpPr>
        <p:spPr>
          <a:xfrm>
            <a:off x="8746920" y="5320440"/>
            <a:ext cx="1621080" cy="79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(Kim et al. 2018)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05" name="TextShape 4"/>
          <p:cNvSpPr txBox="1"/>
          <p:nvPr/>
        </p:nvSpPr>
        <p:spPr>
          <a:xfrm>
            <a:off x="866520" y="6085440"/>
            <a:ext cx="10077480" cy="111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http://scholar.google.com/scholar_lookup?&amp;title=Lysogeny%20is%20prevalent%20and%20widely%20distributed%20in%20the%20murine%20gut%20microbiota&amp;journal=ISME%20J.&amp;volume=12&amp;pages=1127-1141&amp;publication_year=2018&amp;author=Kim%2CM-S&amp;author=Bae%2CJ-W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Role and functioning of phages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Top predators 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Major regulators of bacterial diversity</a:t>
            </a: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Bring functional genes to bacteria 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rcRect l="64950" t="0" r="0" b="0"/>
          <a:stretch/>
        </p:blipFill>
        <p:spPr>
          <a:xfrm>
            <a:off x="12375000" y="3895560"/>
            <a:ext cx="1665000" cy="3407760"/>
          </a:xfrm>
          <a:prstGeom prst="rect">
            <a:avLst/>
          </a:prstGeom>
          <a:ln>
            <a:noFill/>
          </a:ln>
        </p:spPr>
      </p:pic>
      <p:sp>
        <p:nvSpPr>
          <p:cNvPr id="109" name="TextShape 3"/>
          <p:cNvSpPr txBox="1"/>
          <p:nvPr/>
        </p:nvSpPr>
        <p:spPr>
          <a:xfrm>
            <a:off x="8747280" y="5320800"/>
            <a:ext cx="1621080" cy="79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(Oechslin et al. 2020)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3384000" y="5760000"/>
            <a:ext cx="30596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  <a:hlinkClick r:id="rId2"/>
              </a:rPr>
              <a:t>https://www.nature.com/articles/s41579-019-0311-5</a:t>
            </a:r>
            <a:endParaRPr b="0" lang="en-AU" sz="10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Role and functioning of phages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Top predators 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Major regulators of bacterial diversity</a:t>
            </a: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Bring functional genes to bacteria 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Horizontal gene transfer vector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32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309920" y="5904000"/>
            <a:ext cx="3164040" cy="260064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rcRect l="64950" t="0" r="0" b="0"/>
          <a:stretch/>
        </p:blipFill>
        <p:spPr>
          <a:xfrm>
            <a:off x="12375000" y="3895560"/>
            <a:ext cx="1665000" cy="340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Role and functioning of phages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Top predators 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Major regulators of bacterial diversity</a:t>
            </a: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Bring functional genes to bacteria 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Horizontal gene transfer vector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Killing machines (Bacteriocin)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rcRect l="64950" t="0" r="0" b="0"/>
          <a:stretch/>
        </p:blipFill>
        <p:spPr>
          <a:xfrm>
            <a:off x="12375000" y="3895560"/>
            <a:ext cx="1665000" cy="3407760"/>
          </a:xfrm>
          <a:prstGeom prst="rect">
            <a:avLst/>
          </a:prstGeom>
          <a:ln>
            <a:noFill/>
          </a:ln>
        </p:spPr>
      </p:pic>
      <p:sp>
        <p:nvSpPr>
          <p:cNvPr id="118" name="TextShape 3"/>
          <p:cNvSpPr txBox="1"/>
          <p:nvPr/>
        </p:nvSpPr>
        <p:spPr>
          <a:xfrm>
            <a:off x="2232000" y="5887440"/>
            <a:ext cx="39146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  <a:hlinkClick r:id="rId2"/>
              </a:rPr>
              <a:t>https://academic.oup.com/femsre/article/41/Supp_1/S129/4084359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19" name="TextShape 4"/>
          <p:cNvSpPr txBox="1"/>
          <p:nvPr/>
        </p:nvSpPr>
        <p:spPr>
          <a:xfrm>
            <a:off x="9042480" y="5400360"/>
            <a:ext cx="1397520" cy="79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Mills et al. 2017</a:t>
            </a:r>
            <a:endParaRPr b="0" lang="en-AU" sz="10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Role and functioning of phages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Top predators 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Major regulators of bacterial diversity</a:t>
            </a: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Bring functional genes to bacteria 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Horizontal gene transfer vector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Killing machines (Bacteriocin)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T6SS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...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267960" y="2664000"/>
            <a:ext cx="3164040" cy="260064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rcRect l="64950" t="0" r="0" b="0"/>
          <a:stretch/>
        </p:blipFill>
        <p:spPr>
          <a:xfrm>
            <a:off x="12375000" y="3895560"/>
            <a:ext cx="1665000" cy="3407760"/>
          </a:xfrm>
          <a:prstGeom prst="rect">
            <a:avLst/>
          </a:prstGeom>
          <a:ln>
            <a:noFill/>
          </a:ln>
        </p:spPr>
      </p:pic>
      <p:sp>
        <p:nvSpPr>
          <p:cNvPr id="124" name="TextShape 3"/>
          <p:cNvSpPr txBox="1"/>
          <p:nvPr/>
        </p:nvSpPr>
        <p:spPr>
          <a:xfrm>
            <a:off x="9042480" y="5400000"/>
            <a:ext cx="1397520" cy="79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Pell et al. 2009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25" name="TextShape 4"/>
          <p:cNvSpPr txBox="1"/>
          <p:nvPr/>
        </p:nvSpPr>
        <p:spPr>
          <a:xfrm>
            <a:off x="288000" y="6005520"/>
            <a:ext cx="9929880" cy="162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http://scholar.google.com/scholar_lookup?&amp;title=The%20phage%20%CE%BB%20major%20tail%20protein%20structure%20reveals%20a%20common%20evolution%20for%20long-tailed%20phages%20and%20the%20type%20VI%20bacterial%20secretion%20system&amp;journal=Proc.%20Natl%20Acad.%20Sci.%20USA&amp;volume=106&amp;pages=4160-4165&amp;publication_year=2009&amp;author=Pell%2CLG&amp;author=Kanelis%2CV&amp;author=Donaldson%2CLW&amp;author=Howell%2CPL&amp;author=Davidson%2CAR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360" y="1724760"/>
            <a:ext cx="9071640" cy="187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21409a"/>
                </a:solidFill>
                <a:latin typeface="Arial"/>
              </a:rPr>
              <a:t>Recapitulating: Talking about the genome annotations and the coverage plots</a:t>
            </a:r>
            <a:endParaRPr b="0" lang="en-AU" sz="4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2800" spc="-1" strike="noStrike">
                <a:latin typeface="Arial"/>
              </a:rPr>
              <a:t>What do we currently know about our Bifido prophages?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From the coverage plot...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From the phage annotation… (Virsorter, </a:t>
            </a:r>
            <a:r>
              <a:rPr b="1" lang="en-AU" sz="2400" spc="-1" strike="noStrike">
                <a:latin typeface="Arial"/>
              </a:rPr>
              <a:t>Virfam</a:t>
            </a:r>
            <a:r>
              <a:rPr b="0" lang="en-AU" sz="2400" spc="-1" strike="noStrike">
                <a:latin typeface="Arial"/>
              </a:rPr>
              <a:t>, PHASTER)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From literature… (German’s paper)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129" name="TextShape 3"/>
          <p:cNvSpPr txBox="1"/>
          <p:nvPr/>
        </p:nvSpPr>
        <p:spPr>
          <a:xfrm>
            <a:off x="720000" y="3069720"/>
            <a:ext cx="849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  <a:hlinkClick r:id="rId1"/>
              </a:rPr>
              <a:t>https://docs.google.com/spreadsheets/d/11JCWMHg5AyezgDBcsNKWr_Y5E4d_7BcgHirP7JGi5sI/edit#gid=84236320</a:t>
            </a:r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3096000" y="4032000"/>
            <a:ext cx="4392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What lifestyle?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What classification?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How complete?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How active?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What role do the phages play?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360" y="203724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Introduction: phage taxonomy/classification</a:t>
            </a:r>
            <a:endParaRPr b="0" lang="en-AU" sz="44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3200" spc="-1" strike="noStrike">
                <a:latin typeface="Arial"/>
              </a:rPr>
              <a:t>General thoughts about the Taxonomy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Phages replicate clonally by utilizing the host polymerase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Do not have a repair mechanism (many mutations)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Sloppy replication boundaries (potential HGT)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792000" y="3528000"/>
            <a:ext cx="8208000" cy="119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AU" sz="2600" spc="-1" strike="noStrike">
                <a:latin typeface="Arial"/>
              </a:rPr>
              <a:t>How do we do a bacterial Taxonomy?</a:t>
            </a:r>
            <a:endParaRPr b="0" lang="en-AU" sz="2600" spc="-1" strike="noStrike">
              <a:latin typeface="Arial"/>
            </a:endParaRPr>
          </a:p>
          <a:p>
            <a:pPr algn="ctr"/>
            <a:r>
              <a:rPr b="0" lang="en-AU" sz="2600" spc="-1" strike="noStrike">
                <a:latin typeface="Arial"/>
              </a:rPr>
              <a:t>What do we use for a phylogeny?</a:t>
            </a:r>
            <a:endParaRPr b="0" lang="en-AU" sz="2600" spc="-1" strike="noStrike">
              <a:latin typeface="Arial"/>
            </a:endParaRPr>
          </a:p>
          <a:p>
            <a:pPr algn="ctr"/>
            <a:r>
              <a:rPr b="0" lang="en-AU" sz="2600" spc="-1" strike="noStrike">
                <a:latin typeface="Arial"/>
              </a:rPr>
              <a:t>Can we do the same for phages?</a:t>
            </a:r>
            <a:endParaRPr b="0" lang="en-AU" sz="26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Phage classification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International Committee on Taxonomy of Viruses (ICTV)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Mainly on shape of the phages (lower order)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On genomic similiarity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1728000" y="3277800"/>
            <a:ext cx="2952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(Order) (-virales)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	</a:t>
            </a:r>
            <a:r>
              <a:rPr b="0" lang="en-AU" sz="1800" spc="-1" strike="noStrike">
                <a:latin typeface="Arial"/>
              </a:rPr>
              <a:t>Family (-viridae)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	</a:t>
            </a:r>
            <a:r>
              <a:rPr b="0" lang="en-AU" sz="1800" spc="-1" strike="noStrike">
                <a:latin typeface="Arial"/>
              </a:rPr>
              <a:t>	</a:t>
            </a:r>
            <a:r>
              <a:rPr b="0" lang="en-AU" sz="1800" spc="-1" strike="noStrike">
                <a:latin typeface="Arial"/>
              </a:rPr>
              <a:t>Genus 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	</a:t>
            </a:r>
            <a:r>
              <a:rPr b="0" lang="en-AU" sz="1800" spc="-1" strike="noStrike">
                <a:latin typeface="Arial"/>
              </a:rPr>
              <a:t>	</a:t>
            </a:r>
            <a:r>
              <a:rPr b="0" lang="en-AU" sz="1800" spc="-1" strike="noStrike">
                <a:latin typeface="Arial"/>
              </a:rPr>
              <a:t>	</a:t>
            </a:r>
            <a:r>
              <a:rPr b="0" lang="en-AU" sz="1800" spc="-1" strike="noStrike">
                <a:latin typeface="Arial"/>
              </a:rPr>
              <a:t>Species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7010280" y="1764000"/>
            <a:ext cx="2925720" cy="383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Todays Overview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Introduction to phages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Morphology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Life Cycle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Phage Assay</a:t>
            </a: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08080"/>
                </a:solidFill>
                <a:latin typeface="Arial"/>
              </a:rPr>
              <a:t>Group session (with Philipp)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What do phages need to live? Gene annotation 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a65d"/>
                </a:solidFill>
                <a:latin typeface="Arial"/>
                <a:ea typeface="AR PL SungtiL GB"/>
              </a:rPr>
              <a:t>First Subgroup work (</a:t>
            </a:r>
            <a:r>
              <a:rPr b="0" lang="en-AU" sz="3200" spc="-1" strike="noStrike">
                <a:solidFill>
                  <a:srgbClr val="00a65d"/>
                </a:solidFill>
                <a:latin typeface="Arial"/>
              </a:rPr>
              <a:t>gene annotation)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How do we detect active phage system?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a65d"/>
                </a:solidFill>
                <a:latin typeface="Arial"/>
              </a:rPr>
              <a:t>Second Subgroup work (coverage detection)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Discussion and preperation for next week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Caudovirales (order)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288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Tailed bacteriophages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Double stranded DNA genomes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Distinct shape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Contain three families 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rcRect l="0" t="16889" r="-2619" b="47443"/>
          <a:stretch/>
        </p:blipFill>
        <p:spPr>
          <a:xfrm>
            <a:off x="4759920" y="2904120"/>
            <a:ext cx="5478840" cy="249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Siphoviridae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Nonenveloped head and noncontractile tail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3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51513" t="33989" r="-2619" b="47443"/>
          <a:stretch/>
        </p:blipFill>
        <p:spPr>
          <a:xfrm>
            <a:off x="2736360" y="2654280"/>
            <a:ext cx="5615640" cy="267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360" y="203724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3200" spc="-1" strike="noStrike">
                <a:solidFill>
                  <a:srgbClr val="72bf44"/>
                </a:solidFill>
                <a:latin typeface="Arial"/>
                <a:ea typeface="AR PL SungtiL GB"/>
              </a:rPr>
              <a:t>Subgroup work: </a:t>
            </a:r>
            <a:r>
              <a:rPr b="0" lang="en-AU" sz="4400" spc="-1" strike="noStrike">
                <a:solidFill>
                  <a:srgbClr val="72bf44"/>
                </a:solidFill>
                <a:latin typeface="Arial"/>
              </a:rPr>
              <a:t>Gathering genomes for phylogeny</a:t>
            </a:r>
            <a:endParaRPr b="0" lang="en-AU" sz="44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What genomes do we have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NCBI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Bifido Phages Literature (German’s paper)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Famous Phage groups (Marco Ventura, van Sinderen)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Database (Vcontact2)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Viral Refseq </a:t>
            </a:r>
            <a:endParaRPr b="0" lang="en-AU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AU" sz="2400" spc="-1" strike="noStrike"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1080000" y="3973320"/>
            <a:ext cx="73954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ftp://ftp.ncbi.nlm.nih.gov/genomes/genbank/viral/assembly_summary.txt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360" y="21891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21409a"/>
                </a:solidFill>
                <a:latin typeface="Arial"/>
              </a:rPr>
              <a:t>Scan phage network</a:t>
            </a:r>
            <a:endParaRPr b="0" lang="en-AU" sz="4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What genomes do we have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ce181e"/>
                </a:solidFill>
                <a:latin typeface="Arial"/>
              </a:rPr>
              <a:t>Our Prophages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21409a"/>
                </a:solidFill>
                <a:latin typeface="Arial"/>
              </a:rPr>
              <a:t>German’s DB (German et al. 2020) See google.sheets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999999"/>
                </a:solidFill>
                <a:latin typeface="Arial"/>
              </a:rPr>
              <a:t>Vcontact2 DB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999999"/>
                </a:solidFill>
                <a:latin typeface="Arial"/>
              </a:rPr>
              <a:t> </a:t>
            </a:r>
            <a:endParaRPr b="0" lang="en-AU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5c2d91"/>
                </a:solidFill>
                <a:latin typeface="Arial"/>
              </a:rPr>
              <a:t>More?</a:t>
            </a:r>
            <a:r>
              <a:rPr b="0" lang="en-AU" sz="2400" spc="-1" strike="noStrike">
                <a:solidFill>
                  <a:srgbClr val="999999"/>
                </a:solidFill>
                <a:latin typeface="Arial"/>
              </a:rPr>
              <a:t> </a:t>
            </a:r>
            <a:endParaRPr b="0" lang="en-AU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Do a phage phylogeny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Vcontact2 (Viral CONtig Automatic Cluster Taxonomy 2)</a:t>
            </a:r>
            <a:endParaRPr b="0" lang="en-AU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AU" sz="2400" spc="-1" strike="noStrike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1584000" y="2071440"/>
            <a:ext cx="333540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  <a:hlinkClick r:id="rId1"/>
              </a:rPr>
              <a:t>https://bitbucket.org/MAVERICLab/vcontact2/src/master/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55" name="TextShape 4"/>
          <p:cNvSpPr txBox="1"/>
          <p:nvPr/>
        </p:nvSpPr>
        <p:spPr>
          <a:xfrm>
            <a:off x="1584000" y="1728000"/>
            <a:ext cx="332460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  <a:hlinkClick r:id="rId2"/>
              </a:rPr>
              <a:t>https://www.ncbi.nlm.nih.gov/pmc/articles/PMC5419219/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56" name="TextShape 5"/>
          <p:cNvSpPr txBox="1"/>
          <p:nvPr/>
        </p:nvSpPr>
        <p:spPr>
          <a:xfrm>
            <a:off x="8784000" y="5416560"/>
            <a:ext cx="2088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(Bolduc et al. 2017)</a:t>
            </a:r>
            <a:endParaRPr b="0" lang="en-AU" sz="10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784000" y="5416560"/>
            <a:ext cx="2088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(Bolduc et al. 2017)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4076280" y="146880"/>
            <a:ext cx="4239720" cy="5397120"/>
          </a:xfrm>
          <a:prstGeom prst="rect">
            <a:avLst/>
          </a:prstGeom>
          <a:ln>
            <a:noFill/>
          </a:ln>
        </p:spPr>
      </p:pic>
      <p:sp>
        <p:nvSpPr>
          <p:cNvPr id="159" name="TextShape 2"/>
          <p:cNvSpPr txBox="1"/>
          <p:nvPr/>
        </p:nvSpPr>
        <p:spPr>
          <a:xfrm>
            <a:off x="108000" y="805680"/>
            <a:ext cx="43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How to look for genome similarity?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8784000" y="5416560"/>
            <a:ext cx="2088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(Bolduc et al. 2017)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rcRect l="0" t="0" r="0" b="33304"/>
          <a:stretch/>
        </p:blipFill>
        <p:spPr>
          <a:xfrm>
            <a:off x="2304000" y="1034640"/>
            <a:ext cx="6408000" cy="4010040"/>
          </a:xfrm>
          <a:prstGeom prst="rect">
            <a:avLst/>
          </a:prstGeom>
          <a:ln>
            <a:noFill/>
          </a:ln>
        </p:spPr>
      </p:pic>
      <p:sp>
        <p:nvSpPr>
          <p:cNvPr id="162" name="TextShape 2"/>
          <p:cNvSpPr txBox="1"/>
          <p:nvPr/>
        </p:nvSpPr>
        <p:spPr>
          <a:xfrm>
            <a:off x="360000" y="805680"/>
            <a:ext cx="2576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Protein sharing network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How does the Bifido Phylogeny look like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Look at plotly</a:t>
            </a:r>
            <a:endParaRPr b="0" lang="en-AU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Introduction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200" spc="-1" strike="noStrike">
                <a:latin typeface="Arial"/>
              </a:rPr>
              <a:t>Bacteriophages are </a:t>
            </a:r>
            <a:r>
              <a:rPr b="1" lang="en-AU" sz="2200" spc="-1" strike="noStrike">
                <a:latin typeface="Arial"/>
              </a:rPr>
              <a:t>viruses that infect bacteria</a:t>
            </a:r>
            <a:endParaRPr b="0" lang="en-AU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200" spc="-1" strike="noStrike">
                <a:latin typeface="Arial"/>
              </a:rPr>
              <a:t>Twort et al. 1915 first described “phages” after seeing that broth cultures dissolved after addition of a bacteria-free filtrate obtained from sewage</a:t>
            </a:r>
            <a:endParaRPr b="0" lang="en-AU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200" spc="-1" strike="noStrike">
                <a:latin typeface="Arial"/>
                <a:ea typeface="AR PL SungtiL GB"/>
              </a:rPr>
              <a:t>‘</a:t>
            </a:r>
            <a:r>
              <a:rPr b="0" lang="en-AU" sz="2200" spc="-1" strike="noStrike">
                <a:latin typeface="Arial"/>
                <a:ea typeface="AR PL SungtiL GB"/>
              </a:rPr>
              <a:t>Phages are the </a:t>
            </a:r>
            <a:r>
              <a:rPr b="1" lang="en-AU" sz="2200" spc="-1" strike="noStrike">
                <a:latin typeface="Arial"/>
                <a:ea typeface="AR PL SungtiL GB"/>
              </a:rPr>
              <a:t>most abundant and diverse</a:t>
            </a:r>
            <a:r>
              <a:rPr b="0" lang="en-AU" sz="2200" spc="-1" strike="noStrike">
                <a:latin typeface="Arial"/>
                <a:ea typeface="AR PL SungtiL GB"/>
              </a:rPr>
              <a:t> biological entities on the planet’ </a:t>
            </a:r>
            <a:r>
              <a:rPr b="0" lang="en-AU" sz="1500" spc="-1" strike="noStrike">
                <a:latin typeface="Arial"/>
                <a:ea typeface="AR PL SungtiL GB"/>
              </a:rPr>
              <a:t>(</a:t>
            </a:r>
            <a:r>
              <a:rPr b="0" lang="en-AU" sz="1500" spc="-1" strike="noStrike">
                <a:latin typeface="Arial"/>
              </a:rPr>
              <a:t>Huge diversity of phages because the mutate and replicate very fast)</a:t>
            </a:r>
            <a:endParaRPr b="0" lang="en-AU" sz="15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200" spc="-1" strike="noStrike">
                <a:latin typeface="Arial"/>
              </a:rPr>
              <a:t>Phages are not actually a organism in the </a:t>
            </a:r>
            <a:r>
              <a:rPr b="0" i="1" lang="en-AU" sz="2200" spc="-1" strike="noStrike">
                <a:latin typeface="Arial"/>
              </a:rPr>
              <a:t>tree of life</a:t>
            </a:r>
            <a:r>
              <a:rPr b="0" lang="en-AU" sz="2200" spc="-1" strike="noStrike">
                <a:latin typeface="Arial"/>
              </a:rPr>
              <a:t> because they cannot replicate themselves but are dependant on the </a:t>
            </a:r>
            <a:r>
              <a:rPr b="1" lang="en-AU" sz="2200" spc="-1" strike="noStrike">
                <a:latin typeface="Arial"/>
              </a:rPr>
              <a:t>host replication</a:t>
            </a:r>
            <a:endParaRPr b="0" lang="en-AU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2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Course overview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Gene and phage annotation (31.3)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Phage taxonomy (21.4)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latin typeface="Arial"/>
              </a:rPr>
              <a:t>CRISPR arrays, repeats and Cas-genes</a:t>
            </a:r>
            <a:r>
              <a:rPr b="0" lang="en-AU" sz="3200" spc="-1" strike="noStrike">
                <a:latin typeface="Arial"/>
              </a:rPr>
              <a:t> (28.4)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CRISPR-/Proto-spacer (5.5)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Conclusions (12.5)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Todays Overview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08080"/>
                </a:solidFill>
                <a:latin typeface="Arial"/>
              </a:rPr>
              <a:t>Group session (with Philipp)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Recap last session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9c765"/>
                </a:solidFill>
                <a:latin typeface="Arial"/>
              </a:rPr>
              <a:t>Looking into phage genome annotations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Finish first part (Prophage annotation)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CRISPR-cas introduction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Run CRISPRcasFinder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89c765"/>
                </a:solidFill>
                <a:latin typeface="Arial"/>
              </a:rPr>
              <a:t>CAS-cluster annotation (subgroup work)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</a:rPr>
              <a:t>Outlook for next week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Recap last session</a:t>
            </a:r>
            <a:endParaRPr b="0" lang="en-AU" sz="44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-36000" y="648000"/>
            <a:ext cx="5040000" cy="5040000"/>
          </a:xfrm>
          <a:prstGeom prst="rect">
            <a:avLst/>
          </a:prstGeom>
          <a:ln>
            <a:noFill/>
          </a:ln>
        </p:spPr>
      </p:pic>
      <p:sp>
        <p:nvSpPr>
          <p:cNvPr id="171" name="TextShape 1"/>
          <p:cNvSpPr txBox="1"/>
          <p:nvPr/>
        </p:nvSpPr>
        <p:spPr>
          <a:xfrm>
            <a:off x="504000" y="-1339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Phagen network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2"/>
          <a:srcRect l="10533" t="16431" r="17891" b="11936"/>
          <a:stretch/>
        </p:blipFill>
        <p:spPr>
          <a:xfrm>
            <a:off x="7272000" y="576000"/>
            <a:ext cx="2303640" cy="129564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173" name="TextShape 2"/>
          <p:cNvSpPr txBox="1"/>
          <p:nvPr/>
        </p:nvSpPr>
        <p:spPr>
          <a:xfrm>
            <a:off x="7488000" y="1334880"/>
            <a:ext cx="10508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Ga0401710_02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7488000" y="1567440"/>
            <a:ext cx="10508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Ga0401713_04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75" name="TextShape 4"/>
          <p:cNvSpPr txBox="1"/>
          <p:nvPr/>
        </p:nvSpPr>
        <p:spPr>
          <a:xfrm>
            <a:off x="8056800" y="703440"/>
            <a:ext cx="15188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category 3 (not so sure)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5245200" y="3960000"/>
            <a:ext cx="4762800" cy="159768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177" name="TextShape 5"/>
          <p:cNvSpPr txBox="1"/>
          <p:nvPr/>
        </p:nvSpPr>
        <p:spPr>
          <a:xfrm>
            <a:off x="5562360" y="4320000"/>
            <a:ext cx="1050840" cy="81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Ga0401713_02</a:t>
            </a:r>
            <a:endParaRPr b="0" lang="en-AU" sz="1000" spc="-1" strike="noStrike">
              <a:latin typeface="Arial"/>
            </a:endParaRPr>
          </a:p>
          <a:p>
            <a:r>
              <a:rPr b="0" lang="en-AU" sz="1000" spc="-1" strike="noStrike">
                <a:latin typeface="Arial"/>
              </a:rPr>
              <a:t>Ga0401715_02</a:t>
            </a:r>
            <a:endParaRPr b="0" lang="en-AU" sz="1000" spc="-1" strike="noStrike">
              <a:latin typeface="Arial"/>
            </a:endParaRPr>
          </a:p>
          <a:p>
            <a:endParaRPr b="0" lang="en-AU" sz="1000" spc="-1" strike="noStrike">
              <a:latin typeface="Arial"/>
            </a:endParaRPr>
          </a:p>
        </p:txBody>
      </p:sp>
      <p:sp>
        <p:nvSpPr>
          <p:cNvPr id="178" name="TextShape 6"/>
          <p:cNvSpPr txBox="1"/>
          <p:nvPr/>
        </p:nvSpPr>
        <p:spPr>
          <a:xfrm>
            <a:off x="5389200" y="5256000"/>
            <a:ext cx="175032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category 2 (somewhat sure)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4"/>
          <a:stretch/>
        </p:blipFill>
        <p:spPr>
          <a:xfrm>
            <a:off x="7038360" y="2016000"/>
            <a:ext cx="2537640" cy="1766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180" name="TextShape 7"/>
          <p:cNvSpPr txBox="1"/>
          <p:nvPr/>
        </p:nvSpPr>
        <p:spPr>
          <a:xfrm>
            <a:off x="7038360" y="2143440"/>
            <a:ext cx="10508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Ga0401710_01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81" name="TextShape 8"/>
          <p:cNvSpPr txBox="1"/>
          <p:nvPr/>
        </p:nvSpPr>
        <p:spPr>
          <a:xfrm>
            <a:off x="7848000" y="3528000"/>
            <a:ext cx="175032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category 2 (somewhat sure)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82" name="TextShape 9"/>
          <p:cNvSpPr txBox="1"/>
          <p:nvPr/>
        </p:nvSpPr>
        <p:spPr>
          <a:xfrm>
            <a:off x="8208000" y="2071440"/>
            <a:ext cx="201852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Siphoviridae of Type1 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83" name="TextShape 10"/>
          <p:cNvSpPr txBox="1"/>
          <p:nvPr/>
        </p:nvSpPr>
        <p:spPr>
          <a:xfrm>
            <a:off x="8640000" y="4015440"/>
            <a:ext cx="201852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Siphoviridae of Type1 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84" name="Line 11"/>
          <p:cNvSpPr/>
          <p:nvPr/>
        </p:nvSpPr>
        <p:spPr>
          <a:xfrm flipV="1">
            <a:off x="3600000" y="1152000"/>
            <a:ext cx="3600000" cy="28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12"/>
          <p:cNvSpPr/>
          <p:nvPr/>
        </p:nvSpPr>
        <p:spPr>
          <a:xfrm>
            <a:off x="2880000" y="1944000"/>
            <a:ext cx="4032000" cy="79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13"/>
          <p:cNvSpPr/>
          <p:nvPr/>
        </p:nvSpPr>
        <p:spPr>
          <a:xfrm>
            <a:off x="2808000" y="4104000"/>
            <a:ext cx="230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TextShape 14"/>
          <p:cNvSpPr txBox="1"/>
          <p:nvPr/>
        </p:nvSpPr>
        <p:spPr>
          <a:xfrm>
            <a:off x="-109440" y="5328000"/>
            <a:ext cx="1081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Missing: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88" name="TextShape 15"/>
          <p:cNvSpPr txBox="1"/>
          <p:nvPr/>
        </p:nvSpPr>
        <p:spPr>
          <a:xfrm>
            <a:off x="828000" y="5400000"/>
            <a:ext cx="10508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Ga0401710_03</a:t>
            </a:r>
            <a:endParaRPr b="0" lang="en-AU" sz="10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-36000" y="648000"/>
            <a:ext cx="5040000" cy="5040000"/>
          </a:xfrm>
          <a:prstGeom prst="rect">
            <a:avLst/>
          </a:prstGeom>
          <a:ln>
            <a:noFill/>
          </a:ln>
        </p:spPr>
      </p:pic>
      <p:sp>
        <p:nvSpPr>
          <p:cNvPr id="190" name="TextShape 1"/>
          <p:cNvSpPr txBox="1"/>
          <p:nvPr/>
        </p:nvSpPr>
        <p:spPr>
          <a:xfrm>
            <a:off x="504000" y="-1339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Phagen network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rcRect l="10533" t="16431" r="17891" b="11936"/>
          <a:stretch/>
        </p:blipFill>
        <p:spPr>
          <a:xfrm>
            <a:off x="7272000" y="576000"/>
            <a:ext cx="2303640" cy="129564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192" name="TextShape 2"/>
          <p:cNvSpPr txBox="1"/>
          <p:nvPr/>
        </p:nvSpPr>
        <p:spPr>
          <a:xfrm>
            <a:off x="7488000" y="1334880"/>
            <a:ext cx="10508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Ga0401710_02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7488000" y="1567440"/>
            <a:ext cx="10508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Ga0401713_04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94" name="TextShape 4"/>
          <p:cNvSpPr txBox="1"/>
          <p:nvPr/>
        </p:nvSpPr>
        <p:spPr>
          <a:xfrm>
            <a:off x="8056800" y="703440"/>
            <a:ext cx="15188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category 3 (not so sure)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5245200" y="3960000"/>
            <a:ext cx="4762800" cy="1597680"/>
          </a:xfrm>
          <a:prstGeom prst="rect">
            <a:avLst/>
          </a:prstGeom>
          <a:ln w="76320">
            <a:solidFill>
              <a:srgbClr val="3465a4"/>
            </a:solidFill>
            <a:round/>
          </a:ln>
        </p:spPr>
      </p:pic>
      <p:sp>
        <p:nvSpPr>
          <p:cNvPr id="196" name="TextShape 5"/>
          <p:cNvSpPr txBox="1"/>
          <p:nvPr/>
        </p:nvSpPr>
        <p:spPr>
          <a:xfrm>
            <a:off x="5562360" y="4320000"/>
            <a:ext cx="1050840" cy="81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Ga0401713_02</a:t>
            </a:r>
            <a:endParaRPr b="0" lang="en-AU" sz="1000" spc="-1" strike="noStrike">
              <a:latin typeface="Arial"/>
            </a:endParaRPr>
          </a:p>
          <a:p>
            <a:r>
              <a:rPr b="0" lang="en-AU" sz="1000" spc="-1" strike="noStrike">
                <a:latin typeface="Arial"/>
              </a:rPr>
              <a:t>Ga0401715_02</a:t>
            </a:r>
            <a:endParaRPr b="0" lang="en-AU" sz="1000" spc="-1" strike="noStrike">
              <a:latin typeface="Arial"/>
            </a:endParaRPr>
          </a:p>
          <a:p>
            <a:endParaRPr b="0" lang="en-AU" sz="1000" spc="-1" strike="noStrike">
              <a:latin typeface="Arial"/>
            </a:endParaRPr>
          </a:p>
        </p:txBody>
      </p:sp>
      <p:sp>
        <p:nvSpPr>
          <p:cNvPr id="197" name="TextShape 6"/>
          <p:cNvSpPr txBox="1"/>
          <p:nvPr/>
        </p:nvSpPr>
        <p:spPr>
          <a:xfrm>
            <a:off x="5389200" y="5256000"/>
            <a:ext cx="175032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category 2 (somewhat sure)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4"/>
          <a:stretch/>
        </p:blipFill>
        <p:spPr>
          <a:xfrm>
            <a:off x="7038360" y="2016000"/>
            <a:ext cx="2537640" cy="1766520"/>
          </a:xfrm>
          <a:prstGeom prst="rect">
            <a:avLst/>
          </a:prstGeom>
          <a:ln w="76320">
            <a:solidFill>
              <a:srgbClr val="3465a4"/>
            </a:solidFill>
            <a:round/>
          </a:ln>
        </p:spPr>
      </p:pic>
      <p:sp>
        <p:nvSpPr>
          <p:cNvPr id="199" name="TextShape 7"/>
          <p:cNvSpPr txBox="1"/>
          <p:nvPr/>
        </p:nvSpPr>
        <p:spPr>
          <a:xfrm>
            <a:off x="7038360" y="2143440"/>
            <a:ext cx="10508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Ga0401710_01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00" name="TextShape 8"/>
          <p:cNvSpPr txBox="1"/>
          <p:nvPr/>
        </p:nvSpPr>
        <p:spPr>
          <a:xfrm>
            <a:off x="7848000" y="3528000"/>
            <a:ext cx="175032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category 2 (somewhat sure)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01" name="TextShape 9"/>
          <p:cNvSpPr txBox="1"/>
          <p:nvPr/>
        </p:nvSpPr>
        <p:spPr>
          <a:xfrm>
            <a:off x="8208000" y="2071440"/>
            <a:ext cx="201852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Siphoviridae of Type1 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02" name="TextShape 10"/>
          <p:cNvSpPr txBox="1"/>
          <p:nvPr/>
        </p:nvSpPr>
        <p:spPr>
          <a:xfrm>
            <a:off x="8640000" y="4015440"/>
            <a:ext cx="201852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Siphoviridae of Type1 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03" name="Line 11"/>
          <p:cNvSpPr/>
          <p:nvPr/>
        </p:nvSpPr>
        <p:spPr>
          <a:xfrm flipV="1">
            <a:off x="3600000" y="1152000"/>
            <a:ext cx="3600000" cy="28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12"/>
          <p:cNvSpPr/>
          <p:nvPr/>
        </p:nvSpPr>
        <p:spPr>
          <a:xfrm>
            <a:off x="2880000" y="1944000"/>
            <a:ext cx="4032000" cy="79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3"/>
          <p:cNvSpPr/>
          <p:nvPr/>
        </p:nvSpPr>
        <p:spPr>
          <a:xfrm>
            <a:off x="2808000" y="4104000"/>
            <a:ext cx="230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TextShape 14"/>
          <p:cNvSpPr txBox="1"/>
          <p:nvPr/>
        </p:nvSpPr>
        <p:spPr>
          <a:xfrm>
            <a:off x="-109440" y="5328000"/>
            <a:ext cx="1081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Missing: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07" name="TextShape 15"/>
          <p:cNvSpPr txBox="1"/>
          <p:nvPr/>
        </p:nvSpPr>
        <p:spPr>
          <a:xfrm>
            <a:off x="828000" y="5400000"/>
            <a:ext cx="10508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Ga0401710_03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08" name="CustomShape 16"/>
          <p:cNvSpPr/>
          <p:nvPr/>
        </p:nvSpPr>
        <p:spPr>
          <a:xfrm>
            <a:off x="-792000" y="5256000"/>
            <a:ext cx="2808000" cy="72000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7"/>
          <p:cNvSpPr/>
          <p:nvPr/>
        </p:nvSpPr>
        <p:spPr>
          <a:xfrm>
            <a:off x="7128000" y="432000"/>
            <a:ext cx="2808000" cy="151200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8"/>
          <p:cNvSpPr/>
          <p:nvPr/>
        </p:nvSpPr>
        <p:spPr>
          <a:xfrm>
            <a:off x="3600000" y="720000"/>
            <a:ext cx="3600000" cy="108000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Next steps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You can explore the network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You have the HTML file or code (github)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Which genomes co-cluster (NCBI)</a:t>
            </a: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Alignment of the clustering phages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With mauve you could see shared genes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1728000" y="4104000"/>
            <a:ext cx="41248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http://darlinglab.org/mauve/mauve.html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  <a:ea typeface="AR PL SungtiL GB"/>
              </a:rPr>
              <a:t>Github </a:t>
            </a:r>
            <a:r>
              <a:rPr b="0" lang="en-AU" sz="1800" spc="-1" strike="noStrike">
                <a:latin typeface="Arial"/>
                <a:ea typeface="AR PL SungtiL GB"/>
              </a:rPr>
              <a:t>(</a:t>
            </a:r>
            <a:r>
              <a:rPr b="0" lang="en-AU" sz="1800" spc="-1" strike="noStrike">
                <a:latin typeface="Arial"/>
                <a:hlinkClick r:id="rId1"/>
              </a:rPr>
              <a:t>https://github.com/Freevini/SAGE2_Phages</a:t>
            </a:r>
            <a:r>
              <a:rPr b="0" lang="en-AU" sz="1800" spc="-1" strike="noStrike">
                <a:latin typeface="Arial"/>
              </a:rPr>
              <a:t>)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Version control tool 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Keeping track of your code 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Collaboration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interaction</a:t>
            </a: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Download the directory or look online.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Comment (issues)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Change and submit code yourself!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3600" spc="-1" strike="noStrike">
                <a:solidFill>
                  <a:srgbClr val="89c765"/>
                </a:solidFill>
                <a:latin typeface="Arial"/>
              </a:rPr>
              <a:t>Looking into phage genome annotations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864000" y="1584000"/>
            <a:ext cx="864000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TextShape 3"/>
          <p:cNvSpPr txBox="1"/>
          <p:nvPr/>
        </p:nvSpPr>
        <p:spPr>
          <a:xfrm>
            <a:off x="50436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What do you have?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Where do you have problems?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What do you want to do?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3600" spc="-1" strike="noStrike">
                <a:solidFill>
                  <a:srgbClr val="000000"/>
                </a:solidFill>
                <a:latin typeface="Arial"/>
              </a:rPr>
              <a:t>Finish first part (Prophage annotation)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864000" y="1584000"/>
            <a:ext cx="864000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TextShape 3"/>
          <p:cNvSpPr txBox="1"/>
          <p:nvPr/>
        </p:nvSpPr>
        <p:spPr>
          <a:xfrm>
            <a:off x="432000" y="1296000"/>
            <a:ext cx="9071640" cy="328824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TextShape 4"/>
          <p:cNvSpPr txBox="1"/>
          <p:nvPr/>
        </p:nvSpPr>
        <p:spPr>
          <a:xfrm>
            <a:off x="50472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What did we do?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What do you want to show?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What still needs to be done?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3600" spc="-1" strike="noStrike">
                <a:latin typeface="Arial"/>
              </a:rPr>
              <a:t>CRISPR-cas: The immunsystem of bacteria</a:t>
            </a:r>
            <a:endParaRPr b="0" lang="en-AU" sz="36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79200" y="2484000"/>
            <a:ext cx="4528800" cy="252000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rcRect l="0" t="29819" r="0" b="0"/>
          <a:stretch/>
        </p:blipFill>
        <p:spPr>
          <a:xfrm>
            <a:off x="5040000" y="2522160"/>
            <a:ext cx="5068080" cy="204984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1696320" y="1224000"/>
            <a:ext cx="1183680" cy="118368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4"/>
          <a:stretch/>
        </p:blipFill>
        <p:spPr>
          <a:xfrm>
            <a:off x="6696000" y="1224000"/>
            <a:ext cx="1440000" cy="108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61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2800" spc="-1" strike="noStrike">
                <a:latin typeface="Arial"/>
              </a:rPr>
              <a:t>Phage replication</a:t>
            </a:r>
            <a:endParaRPr b="0" lang="en-AU" sz="28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72160" y="864000"/>
            <a:ext cx="6171840" cy="4438440"/>
          </a:xfrm>
          <a:prstGeom prst="rect">
            <a:avLst/>
          </a:prstGeom>
          <a:ln>
            <a:noFill/>
          </a:ln>
        </p:spPr>
      </p:pic>
      <p:sp>
        <p:nvSpPr>
          <p:cNvPr id="51" name="TextShape 2"/>
          <p:cNvSpPr txBox="1"/>
          <p:nvPr/>
        </p:nvSpPr>
        <p:spPr>
          <a:xfrm>
            <a:off x="8784000" y="5400000"/>
            <a:ext cx="1368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Garretto et al. 2019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52" name="TextShape 3"/>
          <p:cNvSpPr txBox="1"/>
          <p:nvPr/>
        </p:nvSpPr>
        <p:spPr>
          <a:xfrm>
            <a:off x="6768000" y="1477800"/>
            <a:ext cx="3312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500" spc="-1" strike="noStrike">
                <a:latin typeface="Arial"/>
              </a:rPr>
              <a:t>- phages need a host to replicate</a:t>
            </a:r>
            <a:endParaRPr b="0" lang="en-AU" sz="1500" spc="-1" strike="noStrike">
              <a:latin typeface="Arial"/>
            </a:endParaRPr>
          </a:p>
          <a:p>
            <a:r>
              <a:rPr b="0" lang="en-AU" sz="1500" spc="-1" strike="noStrike">
                <a:latin typeface="Arial"/>
              </a:rPr>
              <a:t>- two life cycles (either or)</a:t>
            </a:r>
            <a:endParaRPr b="0" lang="en-AU" sz="1500" spc="-1" strike="noStrike">
              <a:latin typeface="Arial"/>
            </a:endParaRPr>
          </a:p>
          <a:p>
            <a:r>
              <a:rPr b="0" lang="en-AU" sz="1500" spc="-1" strike="noStrike">
                <a:latin typeface="Arial"/>
              </a:rPr>
              <a:t>- often a narrow host range </a:t>
            </a:r>
            <a:endParaRPr b="0" lang="en-AU" sz="1500" spc="-1" strike="noStrike">
              <a:latin typeface="Arial"/>
            </a:endParaRPr>
          </a:p>
          <a:p>
            <a:r>
              <a:rPr b="0" lang="en-AU" sz="1500" spc="-1" strike="noStrike">
                <a:latin typeface="Arial"/>
              </a:rPr>
              <a:t>	</a:t>
            </a:r>
            <a:r>
              <a:rPr b="0" lang="en-AU" sz="1500" spc="-1" strike="noStrike">
                <a:latin typeface="Arial"/>
              </a:rPr>
              <a:t>(1 phage ~ few bacteria)</a:t>
            </a:r>
            <a:endParaRPr b="0" lang="en-AU" sz="15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504000" y="187200"/>
            <a:ext cx="9071640" cy="102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3600" spc="-1" strike="noStrike">
                <a:latin typeface="Arial"/>
              </a:rPr>
              <a:t>What is needed for a adaptive immune system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432360" y="1296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Can recognise unwanted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Can destroy/kill unwanted 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Can change/adapt to encounters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Can distinguish between self/non-self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...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CRISPR-cas system components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CRISPR array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Cas-cluster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999999"/>
                </a:solidFill>
                <a:latin typeface="Arial"/>
              </a:rPr>
              <a:t>(anti-CRISPR on the phage side)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rcRect l="0" t="0" r="0" b="72526"/>
          <a:stretch/>
        </p:blipFill>
        <p:spPr>
          <a:xfrm>
            <a:off x="545400" y="3686760"/>
            <a:ext cx="8094600" cy="128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CRISPR-cas system components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latin typeface="Arial"/>
              </a:rPr>
              <a:t>CRISPR array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rcRect l="0" t="0" r="0" b="72526"/>
          <a:stretch/>
        </p:blipFill>
        <p:spPr>
          <a:xfrm>
            <a:off x="473400" y="2088000"/>
            <a:ext cx="8094600" cy="1281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5184000" y="1800000"/>
            <a:ext cx="4032000" cy="156924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4"/>
          <p:cNvSpPr/>
          <p:nvPr/>
        </p:nvSpPr>
        <p:spPr>
          <a:xfrm>
            <a:off x="-144000" y="1886760"/>
            <a:ext cx="2520000" cy="156924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Shape 5"/>
          <p:cNvSpPr txBox="1"/>
          <p:nvPr/>
        </p:nvSpPr>
        <p:spPr>
          <a:xfrm>
            <a:off x="1152000" y="3420000"/>
            <a:ext cx="7848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Spacers are the actual matching regions against the “phages”</a:t>
            </a:r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Repeats are the flanking regions that divide the spacers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CRISPR-cas system components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latin typeface="Arial"/>
              </a:rPr>
              <a:t>Cas-cluster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rcRect l="0" t="0" r="0" b="72526"/>
          <a:stretch/>
        </p:blipFill>
        <p:spPr>
          <a:xfrm>
            <a:off x="905400" y="1908000"/>
            <a:ext cx="8094600" cy="1281240"/>
          </a:xfrm>
          <a:prstGeom prst="rect">
            <a:avLst/>
          </a:prstGeom>
          <a:ln>
            <a:noFill/>
          </a:ln>
        </p:spPr>
      </p:pic>
      <p:sp>
        <p:nvSpPr>
          <p:cNvPr id="242" name="CustomShape 3"/>
          <p:cNvSpPr/>
          <p:nvPr/>
        </p:nvSpPr>
        <p:spPr>
          <a:xfrm>
            <a:off x="288000" y="1706760"/>
            <a:ext cx="5400000" cy="156924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TextShape 4"/>
          <p:cNvSpPr txBox="1"/>
          <p:nvPr/>
        </p:nvSpPr>
        <p:spPr>
          <a:xfrm>
            <a:off x="1152000" y="3744000"/>
            <a:ext cx="7848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Cas-genes are the actual scissors. The cleave the targeted “phage” region.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There is a big diversity of Cas-genes. This are used to identify the CRISPR type. 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Three crucial steps in CRISPR-cas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Acquisition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Expression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Intereference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(…spacer remove)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Three crucial steps in CRISPR-cas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latin typeface="Arial"/>
              </a:rPr>
              <a:t>Acquisition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rcRect l="2321" t="32912" r="48902" b="0"/>
          <a:stretch/>
        </p:blipFill>
        <p:spPr>
          <a:xfrm>
            <a:off x="4896000" y="1512000"/>
            <a:ext cx="4752000" cy="3767400"/>
          </a:xfrm>
          <a:prstGeom prst="rect">
            <a:avLst/>
          </a:prstGeom>
          <a:ln>
            <a:noFill/>
          </a:ln>
        </p:spPr>
      </p:pic>
      <p:sp>
        <p:nvSpPr>
          <p:cNvPr id="249" name="TextShape 3"/>
          <p:cNvSpPr txBox="1"/>
          <p:nvPr/>
        </p:nvSpPr>
        <p:spPr>
          <a:xfrm>
            <a:off x="0" y="2592000"/>
            <a:ext cx="5112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- Detection of free DNA (ssDNA or dsDNA) by Cas-gene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Identification of </a:t>
            </a:r>
            <a:r>
              <a:rPr b="1" lang="en-AU" sz="1800" spc="-1" strike="noStrike">
                <a:latin typeface="Arial"/>
              </a:rPr>
              <a:t>Protospacer adjacent Motif</a:t>
            </a:r>
            <a:r>
              <a:rPr b="0" lang="en-AU" sz="1800" spc="-1" strike="noStrike">
                <a:latin typeface="Arial"/>
              </a:rPr>
              <a:t> (PAM). Short motif to distinghish between self and non-self. 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Insertetion into the genome from the leader side (CRISPR spacer directionality)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Three crucial steps in CRISPR-cas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latin typeface="Arial"/>
              </a:rPr>
              <a:t>Expression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rcRect l="51827" t="32912" r="-2085" b="0"/>
          <a:stretch/>
        </p:blipFill>
        <p:spPr>
          <a:xfrm>
            <a:off x="4968360" y="1656000"/>
            <a:ext cx="4895640" cy="3767400"/>
          </a:xfrm>
          <a:prstGeom prst="rect">
            <a:avLst/>
          </a:prstGeom>
          <a:ln>
            <a:noFill/>
          </a:ln>
        </p:spPr>
      </p:pic>
      <p:sp>
        <p:nvSpPr>
          <p:cNvPr id="253" name="TextShape 3"/>
          <p:cNvSpPr txBox="1"/>
          <p:nvPr/>
        </p:nvSpPr>
        <p:spPr>
          <a:xfrm>
            <a:off x="0" y="2592000"/>
            <a:ext cx="5112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- transcription (to RNA) of CRISPR array. 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Processing to single CRISPR spacers </a:t>
            </a:r>
            <a:r>
              <a:rPr b="1" lang="en-AU" sz="1800" spc="-1" strike="noStrike">
                <a:latin typeface="Arial"/>
              </a:rPr>
              <a:t>crRNAs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searching for matching regions</a:t>
            </a:r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Three crucial steps in CRISPR-cas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latin typeface="Arial"/>
              </a:rPr>
              <a:t>Intereference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rcRect l="51827" t="32912" r="-2085" b="0"/>
          <a:stretch/>
        </p:blipFill>
        <p:spPr>
          <a:xfrm>
            <a:off x="4968360" y="1656000"/>
            <a:ext cx="4895640" cy="3767400"/>
          </a:xfrm>
          <a:prstGeom prst="rect">
            <a:avLst/>
          </a:prstGeom>
          <a:ln>
            <a:noFill/>
          </a:ln>
        </p:spPr>
      </p:pic>
      <p:sp>
        <p:nvSpPr>
          <p:cNvPr id="257" name="TextShape 3"/>
          <p:cNvSpPr txBox="1"/>
          <p:nvPr/>
        </p:nvSpPr>
        <p:spPr>
          <a:xfrm>
            <a:off x="0" y="2592000"/>
            <a:ext cx="5112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-</a:t>
            </a:r>
            <a:r>
              <a:rPr b="0" lang="en-AU" sz="1800" spc="-1" strike="noStrike">
                <a:latin typeface="Arial"/>
              </a:rPr>
              <a:t> detection and matching to protospacer and PAM. 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combining with Cas-proteins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interference by cleavage</a:t>
            </a:r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</p:txBody>
      </p:sp>
      <p:sp>
        <p:nvSpPr>
          <p:cNvPr id="258" name="TextShape 4"/>
          <p:cNvSpPr txBox="1"/>
          <p:nvPr/>
        </p:nvSpPr>
        <p:spPr>
          <a:xfrm>
            <a:off x="144000" y="4536000"/>
            <a:ext cx="5112000" cy="104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Why no self recognitation?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1"/>
          <p:cNvGrpSpPr/>
          <p:nvPr/>
        </p:nvGrpSpPr>
        <p:grpSpPr>
          <a:xfrm>
            <a:off x="1368000" y="1296000"/>
            <a:ext cx="7199640" cy="3959640"/>
            <a:chOff x="1368000" y="1296000"/>
            <a:chExt cx="7199640" cy="3959640"/>
          </a:xfrm>
        </p:grpSpPr>
        <p:pic>
          <p:nvPicPr>
            <p:cNvPr id="260" name="" descr=""/>
            <p:cNvPicPr/>
            <p:nvPr/>
          </p:nvPicPr>
          <p:blipFill>
            <a:blip r:embed="rId1"/>
            <a:srcRect l="28706" t="0" r="0" b="0"/>
            <a:stretch/>
          </p:blipFill>
          <p:spPr>
            <a:xfrm>
              <a:off x="2121480" y="1296000"/>
              <a:ext cx="6446160" cy="395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1" name="CustomShape 2"/>
            <p:cNvSpPr/>
            <p:nvPr/>
          </p:nvSpPr>
          <p:spPr>
            <a:xfrm>
              <a:off x="1368000" y="1374840"/>
              <a:ext cx="1088280" cy="1164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2" name="TextShape 3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Three crucial steps in CRISPR-cas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63" name="TextShape 4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pc="-1" strike="noStrike">
                <a:latin typeface="Arial"/>
              </a:rPr>
              <a:t>…</a:t>
            </a:r>
            <a:r>
              <a:rPr b="1" lang="en-AU" sz="3200" spc="-1" strike="noStrike">
                <a:latin typeface="Arial"/>
              </a:rPr>
              <a:t>spacer remove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64" name="TextShape 5"/>
          <p:cNvSpPr txBox="1"/>
          <p:nvPr/>
        </p:nvSpPr>
        <p:spPr>
          <a:xfrm>
            <a:off x="4752000" y="1813680"/>
            <a:ext cx="4106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Unique spacers = more recent spacers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CRISPR-cas system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CRISPR array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Cas-cluster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(anti-CRISPR on the phage side)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2800" spc="-1" strike="noStrike">
                <a:latin typeface="Arial"/>
              </a:rPr>
              <a:t>Moropholoy: Phages under the microscope</a:t>
            </a:r>
            <a:endParaRPr b="0" lang="en-AU" sz="28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052640" y="2365920"/>
            <a:ext cx="1971360" cy="231408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rcRect l="35477" t="49212" r="29518" b="0"/>
          <a:stretch/>
        </p:blipFill>
        <p:spPr>
          <a:xfrm>
            <a:off x="4680000" y="1944000"/>
            <a:ext cx="3527640" cy="2702880"/>
          </a:xfrm>
          <a:prstGeom prst="rect">
            <a:avLst/>
          </a:prstGeom>
          <a:ln>
            <a:noFill/>
          </a:ln>
        </p:spPr>
      </p:pic>
      <p:sp>
        <p:nvSpPr>
          <p:cNvPr id="56" name="TextShape 2"/>
          <p:cNvSpPr txBox="1"/>
          <p:nvPr/>
        </p:nvSpPr>
        <p:spPr>
          <a:xfrm>
            <a:off x="8712000" y="5328000"/>
            <a:ext cx="1368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German et al. 2020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57" name="TextShape 3"/>
          <p:cNvSpPr txBox="1"/>
          <p:nvPr/>
        </p:nvSpPr>
        <p:spPr>
          <a:xfrm>
            <a:off x="3096000" y="1296000"/>
            <a:ext cx="30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Very small and proteinacious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How can we detect CRISPR-cas genes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Look at genome annotation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For Cas, csn, csm (e.g. with grep)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Use specialised command line tools.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PilerCR (looks for palindromic repeats)</a:t>
            </a:r>
            <a:endParaRPr b="0" lang="en-AU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Use online tool 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CRISPRmap</a:t>
            </a:r>
            <a:endParaRPr b="0" lang="en-AU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2400" spc="-1" strike="noStrike">
                <a:latin typeface="Arial"/>
              </a:rPr>
              <a:t>CRISPRcasfinder</a:t>
            </a: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CRISPRcasfinder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Useful online tool to detect CRISPR arrays and CAS-genes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Extensive database for typing and subtyping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  <a:hlinkClick r:id="rId1"/>
              </a:rPr>
              <a:t>https://crisprcas.i2bc.paris-saclay.fr/</a:t>
            </a:r>
            <a:endParaRPr b="0" lang="en-A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Try it out with the Bacterialgenomes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How to CRISPRcasfinder?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4949280" y="1152000"/>
            <a:ext cx="5058720" cy="449172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216000" y="1152000"/>
            <a:ext cx="4351320" cy="312444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216000" y="1872000"/>
            <a:ext cx="1440000" cy="1152000"/>
          </a:xfrm>
          <a:prstGeom prst="rect">
            <a:avLst/>
          </a:prstGeom>
          <a:noFill/>
          <a:ln w="38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3"/>
          <p:cNvSpPr/>
          <p:nvPr/>
        </p:nvSpPr>
        <p:spPr>
          <a:xfrm flipH="1">
            <a:off x="7704000" y="2160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4"/>
          <p:cNvSpPr/>
          <p:nvPr/>
        </p:nvSpPr>
        <p:spPr>
          <a:xfrm flipH="1">
            <a:off x="6696000" y="3096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5"/>
          <p:cNvSpPr/>
          <p:nvPr/>
        </p:nvSpPr>
        <p:spPr>
          <a:xfrm flipH="1">
            <a:off x="6696360" y="3096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Line 6"/>
          <p:cNvSpPr/>
          <p:nvPr/>
        </p:nvSpPr>
        <p:spPr>
          <a:xfrm flipH="1">
            <a:off x="6624000" y="3384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7"/>
          <p:cNvSpPr/>
          <p:nvPr/>
        </p:nvSpPr>
        <p:spPr>
          <a:xfrm flipH="1">
            <a:off x="6552000" y="3960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Line 8"/>
          <p:cNvSpPr/>
          <p:nvPr/>
        </p:nvSpPr>
        <p:spPr>
          <a:xfrm flipH="1">
            <a:off x="7128000" y="4176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Line 9"/>
          <p:cNvSpPr/>
          <p:nvPr/>
        </p:nvSpPr>
        <p:spPr>
          <a:xfrm flipH="1">
            <a:off x="6696000" y="4464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10"/>
          <p:cNvSpPr/>
          <p:nvPr/>
        </p:nvSpPr>
        <p:spPr>
          <a:xfrm flipH="1">
            <a:off x="7128000" y="4968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TextShape 11"/>
          <p:cNvSpPr txBox="1"/>
          <p:nvPr/>
        </p:nvSpPr>
        <p:spPr>
          <a:xfrm>
            <a:off x="8136000" y="1944000"/>
            <a:ext cx="1927080" cy="5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500" spc="-1" strike="noStrike">
                <a:latin typeface="Arial"/>
              </a:rPr>
              <a:t>Submit the bacterial </a:t>
            </a:r>
            <a:endParaRPr b="0" lang="en-AU" sz="1500" spc="-1" strike="noStrike">
              <a:latin typeface="Arial"/>
            </a:endParaRPr>
          </a:p>
          <a:p>
            <a:r>
              <a:rPr b="0" lang="en-AU" sz="1500" spc="-1" strike="noStrike">
                <a:latin typeface="Arial"/>
              </a:rPr>
              <a:t>contigs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284" name="TextShape 12"/>
          <p:cNvSpPr txBox="1"/>
          <p:nvPr/>
        </p:nvSpPr>
        <p:spPr>
          <a:xfrm>
            <a:off x="7128000" y="3024000"/>
            <a:ext cx="71424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500" spc="-1" strike="noStrike">
                <a:latin typeface="Arial"/>
              </a:rPr>
              <a:t>200bp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285" name="TextShape 13"/>
          <p:cNvSpPr txBox="1"/>
          <p:nvPr/>
        </p:nvSpPr>
        <p:spPr>
          <a:xfrm>
            <a:off x="7133760" y="3326400"/>
            <a:ext cx="46872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500" spc="-1" strike="noStrike">
                <a:latin typeface="Arial"/>
              </a:rPr>
              <a:t>tick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286" name="TextShape 14"/>
          <p:cNvSpPr txBox="1"/>
          <p:nvPr/>
        </p:nvSpPr>
        <p:spPr>
          <a:xfrm>
            <a:off x="7091280" y="3744000"/>
            <a:ext cx="46872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500" spc="-1" strike="noStrike">
                <a:latin typeface="Arial"/>
              </a:rPr>
              <a:t>tick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287" name="TextShape 15"/>
          <p:cNvSpPr txBox="1"/>
          <p:nvPr/>
        </p:nvSpPr>
        <p:spPr>
          <a:xfrm>
            <a:off x="7163280" y="4392000"/>
            <a:ext cx="46872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500" spc="-1" strike="noStrike">
                <a:latin typeface="Arial"/>
              </a:rPr>
              <a:t>tick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288" name="TextShape 16"/>
          <p:cNvSpPr txBox="1"/>
          <p:nvPr/>
        </p:nvSpPr>
        <p:spPr>
          <a:xfrm>
            <a:off x="7667280" y="4032000"/>
            <a:ext cx="100224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500" spc="-1" strike="noStrike">
                <a:latin typeface="Arial"/>
              </a:rPr>
              <a:t>subtyping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289" name="TextShape 17"/>
          <p:cNvSpPr txBox="1"/>
          <p:nvPr/>
        </p:nvSpPr>
        <p:spPr>
          <a:xfrm>
            <a:off x="7632000" y="5025960"/>
            <a:ext cx="139392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500" spc="-1" strike="noStrike">
                <a:latin typeface="Arial"/>
              </a:rPr>
              <a:t>Email adresse</a:t>
            </a:r>
            <a:endParaRPr b="0" lang="en-AU" sz="15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6120" y="4392000"/>
            <a:ext cx="4961880" cy="1310400"/>
          </a:xfrm>
          <a:prstGeom prst="rect">
            <a:avLst/>
          </a:prstGeom>
          <a:ln>
            <a:noFill/>
          </a:ln>
        </p:spPr>
      </p:pic>
      <p:sp>
        <p:nvSpPr>
          <p:cNvPr id="291" name="Line 18"/>
          <p:cNvSpPr/>
          <p:nvPr/>
        </p:nvSpPr>
        <p:spPr>
          <a:xfrm flipH="1">
            <a:off x="1512000" y="1944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19"/>
          <p:cNvSpPr/>
          <p:nvPr/>
        </p:nvSpPr>
        <p:spPr>
          <a:xfrm flipH="1">
            <a:off x="2520000" y="4824000"/>
            <a:ext cx="432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TextShape 20"/>
          <p:cNvSpPr txBox="1"/>
          <p:nvPr/>
        </p:nvSpPr>
        <p:spPr>
          <a:xfrm>
            <a:off x="3022200" y="4492440"/>
            <a:ext cx="1459440" cy="5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500" spc="-1" strike="noStrike">
                <a:latin typeface="Arial"/>
              </a:rPr>
              <a:t>Hide sequence without Cas</a:t>
            </a:r>
            <a:endParaRPr b="0" lang="en-AU" sz="1500" spc="-1" strike="noStrike">
              <a:latin typeface="Arial"/>
            </a:endParaRPr>
          </a:p>
        </p:txBody>
      </p:sp>
      <p:sp>
        <p:nvSpPr>
          <p:cNvPr id="294" name="TextShape 21"/>
          <p:cNvSpPr txBox="1"/>
          <p:nvPr/>
        </p:nvSpPr>
        <p:spPr>
          <a:xfrm>
            <a:off x="1584000" y="1001520"/>
            <a:ext cx="4626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4000" spc="-1" strike="noStrike">
                <a:solidFill>
                  <a:srgbClr val="ce181e"/>
                </a:solidFill>
                <a:latin typeface="Arial"/>
              </a:rPr>
              <a:t>1</a:t>
            </a:r>
            <a:endParaRPr b="1" lang="en-AU" sz="40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95" name="TextShape 22"/>
          <p:cNvSpPr txBox="1"/>
          <p:nvPr/>
        </p:nvSpPr>
        <p:spPr>
          <a:xfrm>
            <a:off x="8321400" y="1172520"/>
            <a:ext cx="4626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4000" spc="-1" strike="noStrike">
                <a:solidFill>
                  <a:srgbClr val="ce181e"/>
                </a:solidFill>
                <a:latin typeface="Arial"/>
              </a:rPr>
              <a:t>2</a:t>
            </a:r>
            <a:endParaRPr b="1" lang="en-AU" sz="40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96" name="TextShape 23"/>
          <p:cNvSpPr txBox="1"/>
          <p:nvPr/>
        </p:nvSpPr>
        <p:spPr>
          <a:xfrm>
            <a:off x="1841400" y="4310640"/>
            <a:ext cx="4626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4000" spc="-1" strike="noStrike">
                <a:solidFill>
                  <a:srgbClr val="ce181e"/>
                </a:solidFill>
                <a:latin typeface="Arial"/>
              </a:rPr>
              <a:t>3</a:t>
            </a:r>
            <a:endParaRPr b="1" lang="en-AU" sz="4000" spc="-1" strike="noStrike">
              <a:solidFill>
                <a:srgbClr val="ce181e"/>
              </a:solid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roup 1"/>
          <p:cNvGrpSpPr/>
          <p:nvPr/>
        </p:nvGrpSpPr>
        <p:grpSpPr>
          <a:xfrm>
            <a:off x="2016000" y="720000"/>
            <a:ext cx="6264000" cy="3888000"/>
            <a:chOff x="2016000" y="720000"/>
            <a:chExt cx="6264000" cy="3888000"/>
          </a:xfrm>
        </p:grpSpPr>
        <p:pic>
          <p:nvPicPr>
            <p:cNvPr id="298" name="" descr=""/>
            <p:cNvPicPr/>
            <p:nvPr/>
          </p:nvPicPr>
          <p:blipFill>
            <a:blip r:embed="rId1"/>
            <a:srcRect l="0" t="6465" r="0" b="0"/>
            <a:stretch/>
          </p:blipFill>
          <p:spPr>
            <a:xfrm>
              <a:off x="2016000" y="1137600"/>
              <a:ext cx="5667480" cy="347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9" name="CustomShape 2"/>
            <p:cNvSpPr/>
            <p:nvPr/>
          </p:nvSpPr>
          <p:spPr>
            <a:xfrm>
              <a:off x="7086960" y="720000"/>
              <a:ext cx="1193040" cy="63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0" name="TextShape 3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Make a figure of your Cas-genes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01" name="TextShape 4"/>
          <p:cNvSpPr txBox="1"/>
          <p:nvPr/>
        </p:nvSpPr>
        <p:spPr>
          <a:xfrm>
            <a:off x="1584000" y="4752000"/>
            <a:ext cx="892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- download the CRISPRcasfinder output files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- Reuse your R code from the prophage annotation to creat an image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Outlook for next week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504360" y="1326600"/>
            <a:ext cx="439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600" spc="-1" strike="noStrike">
                <a:latin typeface="Arial"/>
              </a:rPr>
              <a:t>Identify our CRISPR types by comparing to literature</a:t>
            </a:r>
            <a:endParaRPr b="0" lang="en-AU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600" spc="-1" strike="noStrike">
                <a:latin typeface="Arial"/>
              </a:rPr>
              <a:t>Learn more about bifidobacterium CRISPR</a:t>
            </a:r>
            <a:endParaRPr b="0" lang="en-AU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600" spc="-1" strike="noStrike">
                <a:latin typeface="Arial"/>
              </a:rPr>
              <a:t>Spacer analysis </a:t>
            </a:r>
            <a:endParaRPr b="0" lang="en-AU" sz="26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5079960" y="1008000"/>
            <a:ext cx="4950720" cy="44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The end session 3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preperation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CRISPR types in Bifidobacterium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990720" y="5184000"/>
            <a:ext cx="80812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https://www.ncbi.nlm.nih.gov/pmc/articles/PMC4521832/pdf/pone.0133661.pdf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1368000" y="824760"/>
            <a:ext cx="7276680" cy="3495240"/>
          </a:xfrm>
          <a:prstGeom prst="rect">
            <a:avLst/>
          </a:prstGeom>
          <a:ln>
            <a:noFill/>
          </a:ln>
        </p:spPr>
      </p:pic>
      <p:sp>
        <p:nvSpPr>
          <p:cNvPr id="312" name="TextShape 3"/>
          <p:cNvSpPr txBox="1"/>
          <p:nvPr/>
        </p:nvSpPr>
        <p:spPr>
          <a:xfrm>
            <a:off x="2403720" y="4231440"/>
            <a:ext cx="551628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Bifidobacteriumspecieshave a very high frequency of CRISPR-Cas occurrence (77%, 37 of 48).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13" name="TextShape 4"/>
          <p:cNvSpPr txBox="1"/>
          <p:nvPr/>
        </p:nvSpPr>
        <p:spPr>
          <a:xfrm>
            <a:off x="-15120" y="4665600"/>
            <a:ext cx="10239120" cy="37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CRISPR spacers in bifidobacteria show perfect homology toprophage sequences harbored in the chromosomes of other species ofBifidobacterium,including some spacers that self-target the chromosome.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14" name="TextShape 5"/>
          <p:cNvSpPr txBox="1"/>
          <p:nvPr/>
        </p:nvSpPr>
        <p:spPr>
          <a:xfrm>
            <a:off x="3384000" y="-432000"/>
            <a:ext cx="36662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NUPACK was used to generate RNA folding prediction images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15" name="TextShape 6"/>
          <p:cNvSpPr txBox="1"/>
          <p:nvPr/>
        </p:nvSpPr>
        <p:spPr>
          <a:xfrm>
            <a:off x="2160000" y="4433040"/>
            <a:ext cx="603288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Type designation was confirmed by the presence ofcas3,cas9, andcas10forType I, II, and III respectively.</a:t>
            </a:r>
            <a:endParaRPr b="0" lang="en-AU" sz="1000" spc="-1" strike="noStrike"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How do you get phage DNA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What is known about Bifido phages?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Phage morphology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8208000" y="5383800"/>
            <a:ext cx="1728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Frank Oechslin et al. 2020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rcRect l="0" t="0" r="55441" b="0"/>
          <a:stretch/>
        </p:blipFill>
        <p:spPr>
          <a:xfrm>
            <a:off x="1008000" y="1368000"/>
            <a:ext cx="3633840" cy="4032000"/>
          </a:xfrm>
          <a:prstGeom prst="rect">
            <a:avLst/>
          </a:prstGeom>
          <a:ln>
            <a:noFill/>
          </a:ln>
        </p:spPr>
      </p:pic>
      <p:sp>
        <p:nvSpPr>
          <p:cNvPr id="61" name="TextShape 3"/>
          <p:cNvSpPr txBox="1"/>
          <p:nvPr/>
        </p:nvSpPr>
        <p:spPr>
          <a:xfrm>
            <a:off x="5688000" y="4752000"/>
            <a:ext cx="209808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  <a:ea typeface="AR PL SungtiL GB"/>
              </a:rPr>
              <a:t>Receptor binding proteins (RBPs) </a:t>
            </a:r>
            <a:r>
              <a:rPr b="0" lang="en-AU" sz="1000" spc="-1" strike="noStrike">
                <a:latin typeface="Arial"/>
              </a:rPr>
              <a:t>tip of the tail or at the baseplate  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62" name="Line 4"/>
          <p:cNvSpPr/>
          <p:nvPr/>
        </p:nvSpPr>
        <p:spPr>
          <a:xfrm>
            <a:off x="2664000" y="4608000"/>
            <a:ext cx="3024000" cy="28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CRISPR-cas intro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  <a:hlinkClick r:id="rId1"/>
              </a:rPr>
              <a:t>https://www.ncbi.nlm.nih.gov/pmc/articles/PMC5901762/</a:t>
            </a: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Cas3 in type I systems, Cas9 in type II, and Cas10 in type III (Evolution and classification of the CRISPR-Cas systems)</a:t>
            </a: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Type II CRISPR-Cas systems are currently classified into three subtypes (II-A, II-B, and II-C), two of which were introduced in the updated classification </a:t>
            </a: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Type II-A systems encompass an additional gene, known as csn2</a:t>
            </a:r>
            <a:endParaRPr b="0" lang="en-AU" sz="2000" spc="-1" strike="noStrike"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1656000" y="1172520"/>
            <a:ext cx="7316280" cy="433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Phage morphology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8208000" y="5383800"/>
            <a:ext cx="1728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Frank Oechslin et al. 2020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rcRect l="0" t="0" r="55441" b="0"/>
          <a:stretch/>
        </p:blipFill>
        <p:spPr>
          <a:xfrm>
            <a:off x="1008000" y="1368000"/>
            <a:ext cx="3633840" cy="4032000"/>
          </a:xfrm>
          <a:prstGeom prst="rect">
            <a:avLst/>
          </a:prstGeom>
          <a:ln>
            <a:noFill/>
          </a:ln>
        </p:spPr>
      </p:pic>
      <p:sp>
        <p:nvSpPr>
          <p:cNvPr id="66" name="TextShape 3"/>
          <p:cNvSpPr txBox="1"/>
          <p:nvPr/>
        </p:nvSpPr>
        <p:spPr>
          <a:xfrm>
            <a:off x="5328000" y="2232000"/>
            <a:ext cx="4176000" cy="10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400" spc="-1" strike="noStrike">
                <a:latin typeface="Arial"/>
              </a:rPr>
              <a:t>Very Proteinacious surface (like Viruses)</a:t>
            </a:r>
            <a:endParaRPr b="0" lang="en-AU" sz="1400" spc="-1" strike="noStrike">
              <a:latin typeface="Arial"/>
            </a:endParaRPr>
          </a:p>
          <a:p>
            <a:endParaRPr b="0" lang="en-AU" sz="1400" spc="-1" strike="noStrike">
              <a:latin typeface="Arial"/>
            </a:endParaRPr>
          </a:p>
          <a:p>
            <a:r>
              <a:rPr b="0" lang="en-AU" sz="1400" spc="-1" strike="noStrike">
                <a:latin typeface="Arial"/>
              </a:rPr>
              <a:t>That is why washing hands with soap (detergent) will “kill” phages and viruses</a:t>
            </a:r>
            <a:endParaRPr b="0" lang="en-AU" sz="1400" spc="-1" strike="noStrike">
              <a:latin typeface="Arial"/>
            </a:endParaRPr>
          </a:p>
          <a:p>
            <a:endParaRPr b="0" lang="en-AU" sz="14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7920000" y="432000"/>
            <a:ext cx="1961280" cy="135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8208000" y="5383800"/>
            <a:ext cx="1728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latin typeface="Arial"/>
              </a:rPr>
              <a:t>Frank Oechslin et al. 2020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576000" y="34200"/>
            <a:ext cx="4298760" cy="5635800"/>
          </a:xfrm>
          <a:prstGeom prst="rect">
            <a:avLst/>
          </a:prstGeom>
          <a:ln>
            <a:noFill/>
          </a:ln>
        </p:spPr>
      </p:pic>
      <p:sp>
        <p:nvSpPr>
          <p:cNvPr id="70" name="TextShape 2"/>
          <p:cNvSpPr txBox="1"/>
          <p:nvPr/>
        </p:nvSpPr>
        <p:spPr>
          <a:xfrm>
            <a:off x="5976000" y="2160000"/>
            <a:ext cx="3672000" cy="144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 </a:t>
            </a:r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</p:txBody>
      </p:sp>
      <p:sp>
        <p:nvSpPr>
          <p:cNvPr id="71" name="TextShape 3"/>
          <p:cNvSpPr txBox="1"/>
          <p:nvPr/>
        </p:nvSpPr>
        <p:spPr>
          <a:xfrm>
            <a:off x="5040000" y="360000"/>
            <a:ext cx="525600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2800" spc="-1" strike="noStrike">
                <a:latin typeface="Arial"/>
              </a:rPr>
              <a:t>Phage taxonomy (sneak peak)</a:t>
            </a:r>
            <a:endParaRPr b="0" lang="en-AU" sz="28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5328000" y="2378880"/>
            <a:ext cx="3528000" cy="172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2020-03-30T17:11:19Z</dcterms:created>
  <dc:creator/>
  <dc:description/>
  <dc:language>en-AU</dc:language>
  <cp:lastModifiedBy/>
  <dcterms:modified xsi:type="dcterms:W3CDTF">2020-04-29T12:24:57Z</dcterms:modified>
  <cp:revision>27</cp:revision>
  <dc:subject/>
  <dc:title/>
</cp:coreProperties>
</file>